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77" r:id="rId2"/>
    <p:sldId id="333" r:id="rId3"/>
    <p:sldId id="332" r:id="rId4"/>
    <p:sldId id="334" r:id="rId5"/>
    <p:sldId id="335" r:id="rId6"/>
    <p:sldId id="323" r:id="rId7"/>
    <p:sldId id="336" r:id="rId8"/>
    <p:sldId id="327" r:id="rId9"/>
    <p:sldId id="32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lena Woo" initials="HW" lastIdx="1" clrIdx="0">
    <p:extLst>
      <p:ext uri="{19B8F6BF-5375-455C-9EA6-DF929625EA0E}">
        <p15:presenceInfo xmlns:p15="http://schemas.microsoft.com/office/powerpoint/2012/main" userId="S::helena.woo@uts.edu.au::84ffa4a4-9cb2-4822-a498-72962478cfa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2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781"/>
    <p:restoredTop sz="96327"/>
  </p:normalViewPr>
  <p:slideViewPr>
    <p:cSldViewPr snapToGrid="0" snapToObjects="1">
      <p:cViewPr varScale="1">
        <p:scale>
          <a:sx n="79" d="100"/>
          <a:sy n="79" d="100"/>
        </p:scale>
        <p:origin x="216" y="3320"/>
      </p:cViewPr>
      <p:guideLst/>
    </p:cSldViewPr>
  </p:slideViewPr>
  <p:outlineViewPr>
    <p:cViewPr>
      <p:scale>
        <a:sx n="33" d="100"/>
        <a:sy n="33" d="100"/>
      </p:scale>
      <p:origin x="0" y="-136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111" d="100"/>
          <a:sy n="111" d="100"/>
        </p:scale>
        <p:origin x="228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0.png>
</file>

<file path=ppt/media/image2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227BE0-8D26-2C46-B592-87513771FDEF}" type="datetimeFigureOut">
              <a:rPr lang="en-US" smtClean="0"/>
              <a:t>4/18/23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364B19-607B-B942-B14B-DB932692D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148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1E1ED748-4D69-8E47-8745-96A1DB414755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1711104"/>
            <a:ext cx="10483912" cy="5146896"/>
          </a:xfrm>
        </p:spPr>
        <p:txBody>
          <a:bodyPr anchor="b"/>
          <a:lstStyle>
            <a:lvl1pPr marL="0" indent="0" algn="ctr">
              <a:buNone/>
              <a:defRPr sz="2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669145" y="2674620"/>
            <a:ext cx="6522855" cy="1000635"/>
          </a:xfrm>
        </p:spPr>
        <p:txBody>
          <a:bodyPr anchor="b">
            <a:noAutofit/>
          </a:bodyPr>
          <a:lstStyle>
            <a:lvl1pPr algn="l">
              <a:defRPr lang="en-AU" sz="3400" b="1" spc="-30" baseline="0" smtClean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Heading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657570" y="3943226"/>
            <a:ext cx="6534430" cy="1190089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AU" sz="2000" smtClean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 err="1"/>
              <a:t>Ligenimus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ver 7"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D4D88D99-EB51-FD47-95CE-4A69A947C0B4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231008" y="1271452"/>
            <a:ext cx="5226518" cy="5033558"/>
          </a:xfrm>
        </p:spPr>
        <p:txBody>
          <a:bodyPr anchor="t"/>
          <a:lstStyle>
            <a:lvl1pPr marL="0" indent="0" algn="ctr"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75728" y="3139072"/>
            <a:ext cx="5001987" cy="1201854"/>
          </a:xfrm>
        </p:spPr>
        <p:txBody>
          <a:bodyPr anchor="b">
            <a:noAutofit/>
          </a:bodyPr>
          <a:lstStyle>
            <a:lvl1pPr algn="l">
              <a:defRPr lang="en-AU" sz="2800" b="1" spc="-20" baseline="0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Section heading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175728" y="4359214"/>
            <a:ext cx="5001987" cy="148367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AU" sz="2000" smtClean="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2481040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ver 7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D4D88D99-EB51-FD47-95CE-4A69A947C0B4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231008" y="1271452"/>
            <a:ext cx="5226518" cy="5033558"/>
          </a:xfrm>
        </p:spPr>
        <p:txBody>
          <a:bodyPr anchor="t"/>
          <a:lstStyle>
            <a:lvl1pPr marL="0" indent="0" algn="ctr"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75728" y="3139072"/>
            <a:ext cx="5001987" cy="1201854"/>
          </a:xfrm>
        </p:spPr>
        <p:txBody>
          <a:bodyPr anchor="b">
            <a:noAutofit/>
          </a:bodyPr>
          <a:lstStyle>
            <a:lvl1pPr algn="l">
              <a:defRPr lang="en-AU" sz="2800" b="1" spc="-20" baseline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 dirty="0"/>
              <a:t>Section heading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175728" y="4359214"/>
            <a:ext cx="5001987" cy="148367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AU" sz="200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11156811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8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5C6F0645-197D-B84F-B675-88DE6BD5597A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2" y="2291617"/>
            <a:ext cx="3550507" cy="2307514"/>
          </a:xfrm>
        </p:spPr>
        <p:txBody>
          <a:bodyPr anchor="t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58146" y="2089539"/>
            <a:ext cx="5670619" cy="1220142"/>
          </a:xfrm>
        </p:spPr>
        <p:txBody>
          <a:bodyPr anchor="b">
            <a:noAutofit/>
          </a:bodyPr>
          <a:lstStyle>
            <a:lvl1pPr algn="l">
              <a:defRPr lang="en-AU" sz="2800" b="1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 dirty="0"/>
              <a:t>Section heading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158146" y="3362941"/>
            <a:ext cx="5670619" cy="148367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AU" sz="200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Intro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71F13B9-1247-F34B-A392-F9E28C093B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670302" y="2291617"/>
            <a:ext cx="1684454" cy="22946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5B89A93-1F8F-3447-A5DD-76B2726A6D5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8530" y="0"/>
            <a:ext cx="710973" cy="22916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93C822-ADCD-2D46-9609-52E133B6AA8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766376" y="4586288"/>
            <a:ext cx="1407458" cy="2269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5539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8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58146" y="973433"/>
            <a:ext cx="5670619" cy="1220142"/>
          </a:xfrm>
        </p:spPr>
        <p:txBody>
          <a:bodyPr anchor="b">
            <a:noAutofit/>
          </a:bodyPr>
          <a:lstStyle>
            <a:lvl1pPr algn="l">
              <a:defRPr lang="en-AU" sz="2800" b="1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 dirty="0"/>
              <a:t>Ac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158146" y="2543833"/>
            <a:ext cx="5670619" cy="276539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AU" sz="200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I would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B2CA02-5619-624F-A973-2319DAB02C15}"/>
              </a:ext>
            </a:extLst>
          </p:cNvPr>
          <p:cNvSpPr/>
          <p:nvPr userDrawn="1"/>
        </p:nvSpPr>
        <p:spPr>
          <a:xfrm>
            <a:off x="6266046" y="5515276"/>
            <a:ext cx="365760" cy="13427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0D2F0AF-EA09-B44A-BA29-1E0081E85CDB}"/>
              </a:ext>
            </a:extLst>
          </p:cNvPr>
          <p:cNvCxnSpPr>
            <a:cxnSpLocks/>
          </p:cNvCxnSpPr>
          <p:nvPr userDrawn="1"/>
        </p:nvCxnSpPr>
        <p:spPr>
          <a:xfrm>
            <a:off x="6035675" y="5518150"/>
            <a:ext cx="0" cy="133985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F423A92-648F-B041-B3DE-B949C6337207}"/>
              </a:ext>
            </a:extLst>
          </p:cNvPr>
          <p:cNvCxnSpPr>
            <a:cxnSpLocks/>
          </p:cNvCxnSpPr>
          <p:nvPr userDrawn="1"/>
        </p:nvCxnSpPr>
        <p:spPr>
          <a:xfrm>
            <a:off x="6782172" y="5518150"/>
            <a:ext cx="0" cy="133985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60B39B04-92E5-BF44-A749-1972D25D3EE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0670" y="634393"/>
            <a:ext cx="714116" cy="682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0937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ver 7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BAE0ADC-615D-6448-A454-8E3BFDFE3A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8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990" b="10407"/>
          <a:stretch/>
        </p:blipFill>
        <p:spPr>
          <a:xfrm>
            <a:off x="1874133" y="0"/>
            <a:ext cx="8508357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379262" y="2201937"/>
            <a:ext cx="5809126" cy="341762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None/>
              <a:defRPr lang="en-AU" sz="2900" smtClean="0">
                <a:solidFill>
                  <a:schemeClr val="accent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335994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E0ADE0A-0058-F840-B5C2-8007274D7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854" y="589218"/>
            <a:ext cx="10326658" cy="467226"/>
          </a:xfrm>
        </p:spPr>
        <p:txBody>
          <a:bodyPr anchor="b"/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8A8D42-146D-E24F-BAAC-E035BD58A1A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627854" y="1771605"/>
            <a:ext cx="10957594" cy="408140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Arial" panose="020B0604020202020204" pitchFamily="34" charset="0"/>
              <a:buNone/>
              <a:defRPr lang="en-AU" sz="1800" smtClean="0">
                <a:effectLst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Pelignis</a:t>
            </a:r>
            <a:endParaRPr lang="en-AU" dirty="0">
              <a:effectLst/>
              <a:latin typeface="Helvetica" pitchFamily="2" charset="0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B0CD470-0980-9846-9280-4B88DEA185B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36266" y="1137921"/>
            <a:ext cx="10326658" cy="589218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29692087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Layout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E0ADE0A-0058-F840-B5C2-8007274D7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854" y="589218"/>
            <a:ext cx="10326658" cy="467226"/>
          </a:xfrm>
        </p:spPr>
        <p:txBody>
          <a:bodyPr anchor="b"/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8A8D42-146D-E24F-BAAC-E035BD58A1A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627854" y="1388298"/>
            <a:ext cx="10957594" cy="4081404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AU" sz="1800" smtClean="0">
                <a:effectLst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Pelignis</a:t>
            </a:r>
            <a:endParaRPr lang="en-AU" dirty="0"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16400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E0ADE0A-0058-F840-B5C2-8007274D7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854" y="589218"/>
            <a:ext cx="10326658" cy="467226"/>
          </a:xfrm>
        </p:spPr>
        <p:txBody>
          <a:bodyPr anchor="b"/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8A8D42-146D-E24F-BAAC-E035BD58A1A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627854" y="1771605"/>
            <a:ext cx="4769769" cy="408140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Arial" panose="020B0604020202020204" pitchFamily="34" charset="0"/>
              <a:buNone/>
              <a:defRPr lang="en-AU" sz="1800" smtClean="0">
                <a:effectLst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 err="1">
                <a:effectLst/>
                <a:latin typeface="Helvetica" pitchFamily="2" charset="0"/>
              </a:rPr>
              <a:t>Tiunt</a:t>
            </a:r>
            <a:endParaRPr lang="en-AU" dirty="0">
              <a:effectLst/>
              <a:latin typeface="Helvetica" pitchFamily="2" charset="0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B0CD470-0980-9846-9280-4B88DEA185B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36266" y="1137921"/>
            <a:ext cx="10326658" cy="589218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Subheading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959C1BB-5DB3-4545-BC15-9C1CC6D87E17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5544393" y="3847315"/>
            <a:ext cx="3945836" cy="1976435"/>
          </a:xfrm>
          <a:solidFill>
            <a:schemeClr val="tx2"/>
          </a:solidFill>
          <a:ln>
            <a:noFill/>
          </a:ln>
        </p:spPr>
        <p:txBody>
          <a:bodyPr lIns="180000" tIns="144000" rIns="108000" anchor="t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  <a:defRPr lang="en-AU" sz="1800" smtClean="0">
                <a:solidFill>
                  <a:schemeClr val="bg1"/>
                </a:solidFill>
                <a:effectLst/>
              </a:defRPr>
            </a:lvl1pPr>
            <a:lvl2pPr marL="457200" indent="0">
              <a:buNone/>
              <a:defRPr sz="1500">
                <a:solidFill>
                  <a:schemeClr val="bg1"/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Title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1F96B60-C3E6-1E43-A1EF-B695A728B08B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9490229" y="3842720"/>
            <a:ext cx="1991767" cy="1976435"/>
          </a:xfrm>
          <a:solidFill>
            <a:schemeClr val="accent1"/>
          </a:solidFill>
          <a:ln>
            <a:noFill/>
          </a:ln>
        </p:spPr>
        <p:txBody>
          <a:bodyPr lIns="180000" tIns="144000" rIns="108000" anchor="t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  <a:defRPr lang="en-AU" sz="1800" smtClean="0">
                <a:solidFill>
                  <a:schemeClr val="bg1"/>
                </a:solidFill>
                <a:effectLst/>
              </a:defRPr>
            </a:lvl1pPr>
            <a:lvl2pPr marL="457200" indent="0">
              <a:buNone/>
              <a:defRPr sz="1500">
                <a:solidFill>
                  <a:schemeClr val="bg1"/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Title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7424C1E3-128E-1F4F-A796-DB00C9C8B749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5544393" y="1882718"/>
            <a:ext cx="1980337" cy="1976435"/>
          </a:xfrm>
          <a:solidFill>
            <a:schemeClr val="bg2"/>
          </a:solidFill>
          <a:ln>
            <a:noFill/>
          </a:ln>
        </p:spPr>
        <p:txBody>
          <a:bodyPr lIns="180000" tIns="144000" rIns="108000" anchor="t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  <a:defRPr lang="en-AU" sz="1800" smtClean="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500">
                <a:solidFill>
                  <a:schemeClr val="bg1"/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Title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8F9D2F31-417C-334D-B0FD-273964A68049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7524730" y="1878123"/>
            <a:ext cx="3957267" cy="1976435"/>
          </a:xfrm>
          <a:solidFill>
            <a:schemeClr val="tx2">
              <a:lumMod val="10000"/>
              <a:lumOff val="90000"/>
            </a:schemeClr>
          </a:solidFill>
          <a:ln>
            <a:noFill/>
          </a:ln>
        </p:spPr>
        <p:txBody>
          <a:bodyPr lIns="180000" tIns="144000" rIns="108000" anchor="t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  <a:defRPr lang="en-AU" sz="1800" smtClean="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500">
                <a:solidFill>
                  <a:schemeClr val="bg1"/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Title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70539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Layout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E0ADE0A-0058-F840-B5C2-8007274D7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854" y="589218"/>
            <a:ext cx="10326658" cy="467226"/>
          </a:xfrm>
        </p:spPr>
        <p:txBody>
          <a:bodyPr anchor="b"/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8A8D42-146D-E24F-BAAC-E035BD58A1A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627854" y="1771605"/>
            <a:ext cx="10335070" cy="72626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Arial" panose="020B0604020202020204" pitchFamily="34" charset="0"/>
              <a:buNone/>
              <a:defRPr lang="en-AU" sz="1800" smtClean="0">
                <a:effectLst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Pelignis</a:t>
            </a:r>
            <a:endParaRPr lang="en-AU" dirty="0">
              <a:effectLst/>
              <a:latin typeface="Helvetica" pitchFamily="2" charset="0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B0CD470-0980-9846-9280-4B88DEA185B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36266" y="1137921"/>
            <a:ext cx="10326658" cy="589218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Subheading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80FFF11-A66E-3743-A5B6-B27679EAC2F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716479" y="2507743"/>
            <a:ext cx="10756142" cy="3123623"/>
          </a:xfrm>
          <a:noFill/>
        </p:spPr>
        <p:txBody>
          <a:bodyPr tIns="90000" bIns="4680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None/>
              <a:defRPr lang="en-AU" sz="1500" smtClean="0">
                <a:effectLst/>
              </a:defRPr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r>
              <a:rPr lang="en-US" dirty="0"/>
              <a:t>Click to insert table</a:t>
            </a:r>
            <a:endParaRPr lang="en-AU" dirty="0"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489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Layout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E0ADE0A-0058-F840-B5C2-8007274D7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854" y="589218"/>
            <a:ext cx="10326658" cy="467226"/>
          </a:xfrm>
        </p:spPr>
        <p:txBody>
          <a:bodyPr anchor="b"/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8A8D42-146D-E24F-BAAC-E035BD58A1A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1478598" y="2182197"/>
            <a:ext cx="4213990" cy="3359257"/>
          </a:xfrm>
        </p:spPr>
        <p:txBody>
          <a:bodyPr tIns="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1500"/>
              </a:spcAft>
              <a:buFont typeface="Arial" panose="020B0604020202020204" pitchFamily="34" charset="0"/>
              <a:buNone/>
              <a:defRPr lang="en-AU" sz="1500" smtClean="0">
                <a:effectLst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Ro </a:t>
            </a:r>
            <a:r>
              <a:rPr lang="en-US" dirty="0" err="1"/>
              <a:t>consed</a:t>
            </a:r>
            <a:endParaRPr lang="en-AU" dirty="0">
              <a:effectLst/>
              <a:latin typeface="Helvetica" pitchFamily="2" charset="0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B0CD470-0980-9846-9280-4B88DEA185B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36266" y="1137921"/>
            <a:ext cx="5101147" cy="589218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Subheading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80FFF11-A66E-3743-A5B6-B27679EAC2F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947646" y="2182197"/>
            <a:ext cx="4213990" cy="3515695"/>
          </a:xfrm>
          <a:noFill/>
        </p:spPr>
        <p:txBody>
          <a:bodyPr tIns="0" bIns="4680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1500"/>
              </a:spcAft>
              <a:buClrTx/>
              <a:buSzTx/>
              <a:buFont typeface="Arial" panose="020B0604020202020204" pitchFamily="34" charset="0"/>
              <a:buNone/>
              <a:tabLst/>
              <a:defRPr lang="en-AU" sz="1500" smtClean="0">
                <a:effectLst/>
              </a:defRPr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Ro </a:t>
            </a:r>
            <a:r>
              <a:rPr lang="en-US" dirty="0" err="1"/>
              <a:t>consed</a:t>
            </a:r>
            <a:endParaRPr lang="en-AU" dirty="0">
              <a:effectLst/>
              <a:latin typeface="Helvetica" pitchFamily="2" charset="0"/>
            </a:endParaRP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6F96D124-1F00-DC4C-9384-D7CA80EA6C5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5916478" y="1137921"/>
            <a:ext cx="5101147" cy="589218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8505964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18520DE-9604-514D-9A44-1CC3729B9F82}"/>
              </a:ext>
            </a:extLst>
          </p:cNvPr>
          <p:cNvSpPr txBox="1"/>
          <p:nvPr userDrawn="1"/>
        </p:nvSpPr>
        <p:spPr>
          <a:xfrm>
            <a:off x="10018207" y="6420897"/>
            <a:ext cx="17484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>
                <a:solidFill>
                  <a:schemeClr val="bg1"/>
                </a:solidFill>
              </a:rPr>
              <a:t>UTS CRICOS 00099F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E0ADE0A-0058-F840-B5C2-8007274D7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58416" y="2272421"/>
            <a:ext cx="5113662" cy="1186004"/>
          </a:xfrm>
        </p:spPr>
        <p:txBody>
          <a:bodyPr anchor="b"/>
          <a:lstStyle>
            <a:lvl1pPr>
              <a:defRPr sz="3400" b="1" spc="-3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 Heading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8A8D42-146D-E24F-BAAC-E035BD58A1A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5658416" y="3745828"/>
            <a:ext cx="5113662" cy="13284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AU" sz="200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err="1"/>
              <a:t>Ligenimus</a:t>
            </a:r>
            <a:endParaRPr lang="en-GB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6DC7C851-CFFF-5142-B698-9A19B56DBC1A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0" y="0"/>
            <a:ext cx="12191999" cy="6858000"/>
          </a:xfrm>
        </p:spPr>
        <p:txBody>
          <a:bodyPr anchor="t"/>
          <a:lstStyle>
            <a:lvl1pPr marL="0" indent="0" algn="ctr">
              <a:buNone/>
              <a:defRPr sz="2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16743213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ayout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9475705F-056C-E84F-941D-51846364E08B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6008966" y="1846729"/>
            <a:ext cx="5463655" cy="3953434"/>
          </a:xfrm>
        </p:spPr>
        <p:txBody>
          <a:bodyPr anchor="t"/>
          <a:lstStyle>
            <a:lvl1pPr marL="0" indent="0" algn="ctr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E0ADE0A-0058-F840-B5C2-8007274D7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854" y="589218"/>
            <a:ext cx="10326658" cy="467226"/>
          </a:xfrm>
        </p:spPr>
        <p:txBody>
          <a:bodyPr anchor="b"/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8A8D42-146D-E24F-BAAC-E035BD58A1A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1478598" y="2182197"/>
            <a:ext cx="4213990" cy="3359257"/>
          </a:xfrm>
        </p:spPr>
        <p:txBody>
          <a:bodyPr tIns="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1500"/>
              </a:spcAft>
              <a:buFont typeface="Arial" panose="020B0604020202020204" pitchFamily="34" charset="0"/>
              <a:buNone/>
              <a:defRPr lang="en-AU" sz="1500" smtClean="0">
                <a:effectLst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text</a:t>
            </a:r>
            <a:endParaRPr lang="en-AU" dirty="0">
              <a:effectLst/>
              <a:latin typeface="Helvetica" pitchFamily="2" charset="0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B0CD470-0980-9846-9280-4B88DEA185B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36266" y="1137921"/>
            <a:ext cx="10327569" cy="589218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7633109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Layout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E0ADE0A-0058-F840-B5C2-8007274D7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854" y="589218"/>
            <a:ext cx="10326658" cy="467226"/>
          </a:xfrm>
        </p:spPr>
        <p:txBody>
          <a:bodyPr anchor="b"/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B0CD470-0980-9846-9280-4B88DEA185B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36266" y="1137921"/>
            <a:ext cx="10326658" cy="589218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8348469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C259A-862A-C714-8B37-4C741E0015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54404A-6330-1D79-193F-67117B5C9C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AEA5DF-5671-B96A-34B9-F29612996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76AAF-4C5E-E547-8420-8ED8389F8055}" type="datetimeFigureOut">
              <a:rPr lang="en-AU" smtClean="0"/>
              <a:t>18/4/2023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03DA8B-42A5-B989-6F4C-19A3AC2D5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9936F-8CF8-4D5D-85A8-22C2D2182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8949E-BB66-2742-87B9-7A31AE9D54A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4285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1CDC8335-2624-9446-A90D-6DDFCA9AC2FF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0" y="0"/>
            <a:ext cx="12191999" cy="6858000"/>
          </a:xfrm>
        </p:spPr>
        <p:txBody>
          <a:bodyPr anchor="t"/>
          <a:lstStyle>
            <a:lvl1pPr marL="0" indent="0" algn="ctr">
              <a:buNone/>
              <a:defRPr sz="2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E0ADE0A-0058-F840-B5C2-8007274D7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35118" y="2181652"/>
            <a:ext cx="4232797" cy="1247348"/>
          </a:xfrm>
        </p:spPr>
        <p:txBody>
          <a:bodyPr anchor="t"/>
          <a:lstStyle>
            <a:lvl1pPr>
              <a:defRPr sz="3400" b="1" spc="-3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Title Heading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8A8D42-146D-E24F-BAAC-E035BD58A1A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7535118" y="3429000"/>
            <a:ext cx="4232797" cy="218516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AU" sz="200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err="1"/>
              <a:t>Ligenimus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0D74A7-5BDD-6A4F-B249-910440AD9E9A}"/>
              </a:ext>
            </a:extLst>
          </p:cNvPr>
          <p:cNvSpPr txBox="1"/>
          <p:nvPr userDrawn="1"/>
        </p:nvSpPr>
        <p:spPr>
          <a:xfrm>
            <a:off x="619685" y="6420897"/>
            <a:ext cx="17484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dirty="0">
                <a:solidFill>
                  <a:schemeClr val="bg1"/>
                </a:solidFill>
              </a:rPr>
              <a:t>UTS CRICOS 00099F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A5829D-0D3F-904D-9EA2-9538BC4D25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0670" y="634393"/>
            <a:ext cx="714116" cy="682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1237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A3F461D9-7978-1349-866D-E5697B7D998A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0" y="0"/>
            <a:ext cx="12191999" cy="6858000"/>
          </a:xfrm>
        </p:spPr>
        <p:txBody>
          <a:bodyPr anchor="t"/>
          <a:lstStyle>
            <a:lvl1pPr marL="0" indent="0" algn="ctr">
              <a:buNone/>
              <a:defRPr sz="2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A1FD67-3299-CA49-B972-E63A734FFB5E}"/>
              </a:ext>
            </a:extLst>
          </p:cNvPr>
          <p:cNvSpPr txBox="1"/>
          <p:nvPr userDrawn="1"/>
        </p:nvSpPr>
        <p:spPr>
          <a:xfrm>
            <a:off x="10018207" y="6420897"/>
            <a:ext cx="17484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>
                <a:solidFill>
                  <a:schemeClr val="bg1"/>
                </a:solidFill>
              </a:rPr>
              <a:t>UTS CRICOS 00099F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F084B7-6B12-EB47-8096-902B752E3A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0670" y="634393"/>
            <a:ext cx="714116" cy="6825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12788" y="2382129"/>
            <a:ext cx="4814292" cy="1157029"/>
          </a:xfrm>
        </p:spPr>
        <p:txBody>
          <a:bodyPr anchor="ctr">
            <a:noAutofit/>
          </a:bodyPr>
          <a:lstStyle>
            <a:lvl1pPr algn="l">
              <a:defRPr lang="en-AU" sz="3400" b="1" spc="-30" baseline="0" smtClean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Heading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F3B029A-70EF-BD40-862C-C1426A0C7BDF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7308489" y="3494333"/>
            <a:ext cx="4018641" cy="132912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AU" sz="200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err="1"/>
              <a:t>Ligenimus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37012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5"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285B35B0-7E16-6347-9ABB-1E71DBC12D5C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6391175" cy="6858000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3B5CED-F544-F742-9789-3164A6A500D5}"/>
              </a:ext>
            </a:extLst>
          </p:cNvPr>
          <p:cNvSpPr txBox="1"/>
          <p:nvPr userDrawn="1"/>
        </p:nvSpPr>
        <p:spPr>
          <a:xfrm>
            <a:off x="10018207" y="6420897"/>
            <a:ext cx="17484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>
                <a:solidFill>
                  <a:schemeClr val="bg2"/>
                </a:solidFill>
              </a:rPr>
              <a:t>UTS CRICOS 00099F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120890" y="3301566"/>
            <a:ext cx="5071110" cy="1201854"/>
          </a:xfrm>
        </p:spPr>
        <p:txBody>
          <a:bodyPr anchor="b">
            <a:noAutofit/>
          </a:bodyPr>
          <a:lstStyle>
            <a:lvl1pPr algn="l">
              <a:defRPr lang="en-AU" sz="3400" b="1" spc="-30" baseline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Heading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120890" y="4670298"/>
            <a:ext cx="5071110" cy="148367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AU" sz="200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 err="1"/>
              <a:t>Ligenimus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8520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6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EA0ED4D8-6F83-E64C-B78D-18D8732B4209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191188" y="-766482"/>
            <a:ext cx="6561492" cy="6561492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E0ADE0A-0058-F840-B5C2-8007274D7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46999" y="3036761"/>
            <a:ext cx="5592436" cy="1220142"/>
          </a:xfrm>
        </p:spPr>
        <p:txBody>
          <a:bodyPr anchor="b"/>
          <a:lstStyle>
            <a:lvl1pPr>
              <a:defRPr sz="3400" b="1" spc="-3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 Heading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8A8D42-146D-E24F-BAAC-E035BD58A1A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6158429" y="4663440"/>
            <a:ext cx="5592436" cy="176262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AU" sz="2000" smtClean="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err="1"/>
              <a:t>Ligenimus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B7304E-0E27-AF47-BD7A-0A8B3B31ACB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42849" y="707332"/>
            <a:ext cx="748146" cy="7091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CF341A3-F22A-8F43-98A2-33A1DF177A05}"/>
              </a:ext>
            </a:extLst>
          </p:cNvPr>
          <p:cNvSpPr txBox="1"/>
          <p:nvPr userDrawn="1"/>
        </p:nvSpPr>
        <p:spPr>
          <a:xfrm>
            <a:off x="10018207" y="6420897"/>
            <a:ext cx="17484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>
                <a:solidFill>
                  <a:schemeClr val="tx2">
                    <a:lumMod val="50000"/>
                  </a:schemeClr>
                </a:solidFill>
              </a:rPr>
              <a:t>UTS CRICOS 00099F</a:t>
            </a:r>
          </a:p>
        </p:txBody>
      </p:sp>
    </p:spTree>
    <p:extLst>
      <p:ext uri="{BB962C8B-B14F-4D97-AF65-F5344CB8AC3E}">
        <p14:creationId xmlns:p14="http://schemas.microsoft.com/office/powerpoint/2010/main" val="311428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E0ADE0A-0058-F840-B5C2-8007274D7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46999" y="3036761"/>
            <a:ext cx="5592436" cy="1220142"/>
          </a:xfrm>
        </p:spPr>
        <p:txBody>
          <a:bodyPr anchor="b"/>
          <a:lstStyle>
            <a:lvl1pPr>
              <a:defRPr sz="3400" b="1" spc="-3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Heading</a:t>
            </a:r>
          </a:p>
        </p:txBody>
      </p:sp>
    </p:spTree>
    <p:extLst>
      <p:ext uri="{BB962C8B-B14F-4D97-AF65-F5344CB8AC3E}">
        <p14:creationId xmlns:p14="http://schemas.microsoft.com/office/powerpoint/2010/main" val="2601354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7"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1895C320-85D8-7946-80F1-AF205B05ECDC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1476397" y="1714500"/>
            <a:ext cx="4117985" cy="4105255"/>
          </a:xfrm>
        </p:spPr>
        <p:txBody>
          <a:bodyPr anchor="t"/>
          <a:lstStyle>
            <a:lvl1pPr marL="0" indent="0" algn="ctr">
              <a:buNone/>
              <a:defRPr sz="2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75728" y="2441842"/>
            <a:ext cx="5001987" cy="1201854"/>
          </a:xfrm>
        </p:spPr>
        <p:txBody>
          <a:bodyPr anchor="b">
            <a:noAutofit/>
          </a:bodyPr>
          <a:lstStyle>
            <a:lvl1pPr algn="l">
              <a:defRPr lang="en-AU" sz="2800" b="1" spc="-20" baseline="0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Section heading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175728" y="3661984"/>
            <a:ext cx="5001987" cy="148367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AU" sz="2000" smtClean="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1809602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ver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1895C320-85D8-7946-80F1-AF205B05ECDC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1476397" y="1714500"/>
            <a:ext cx="4117985" cy="4105255"/>
          </a:xfrm>
        </p:spPr>
        <p:txBody>
          <a:bodyPr anchor="t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75728" y="2441842"/>
            <a:ext cx="5001987" cy="1201854"/>
          </a:xfrm>
        </p:spPr>
        <p:txBody>
          <a:bodyPr anchor="b">
            <a:noAutofit/>
          </a:bodyPr>
          <a:lstStyle>
            <a:lvl1pPr algn="l">
              <a:defRPr lang="en-AU" sz="2800" b="1" spc="-20" baseline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 dirty="0"/>
              <a:t>Section heading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175728" y="3661984"/>
            <a:ext cx="5001987" cy="148367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AU" sz="200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3195905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710636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98E1AB-6A0A-AC44-83B9-9FAC961E3C28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710636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51FA37-3D95-DD4F-A79E-5508DFB6D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4" r:id="rId2"/>
    <p:sldLayoutId id="2147483686" r:id="rId3"/>
    <p:sldLayoutId id="2147483707" r:id="rId4"/>
    <p:sldLayoutId id="2147483708" r:id="rId5"/>
    <p:sldLayoutId id="2147483685" r:id="rId6"/>
    <p:sldLayoutId id="2147483716" r:id="rId7"/>
    <p:sldLayoutId id="2147483715" r:id="rId8"/>
    <p:sldLayoutId id="2147483726" r:id="rId9"/>
    <p:sldLayoutId id="2147483718" r:id="rId10"/>
    <p:sldLayoutId id="2147483728" r:id="rId11"/>
    <p:sldLayoutId id="2147483688" r:id="rId12"/>
    <p:sldLayoutId id="2147483729" r:id="rId13"/>
    <p:sldLayoutId id="2147483720" r:id="rId14"/>
    <p:sldLayoutId id="2147483703" r:id="rId15"/>
    <p:sldLayoutId id="2147483727" r:id="rId16"/>
    <p:sldLayoutId id="2147483721" r:id="rId17"/>
    <p:sldLayoutId id="2147483723" r:id="rId18"/>
    <p:sldLayoutId id="2147483724" r:id="rId19"/>
    <p:sldLayoutId id="2147483722" r:id="rId20"/>
    <p:sldLayoutId id="2147483725" r:id="rId21"/>
    <p:sldLayoutId id="2147483730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8758E506-6248-D58E-EA86-8A56C2A86BE8}"/>
              </a:ext>
            </a:extLst>
          </p:cNvPr>
          <p:cNvSpPr txBox="1"/>
          <p:nvPr/>
        </p:nvSpPr>
        <p:spPr>
          <a:xfrm>
            <a:off x="749696" y="953856"/>
            <a:ext cx="63702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4400" dirty="0"/>
              <a:t>Reference dependence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D8F90F-A8DA-E166-40D9-DA72817DF913}"/>
              </a:ext>
            </a:extLst>
          </p:cNvPr>
          <p:cNvSpPr txBox="1"/>
          <p:nvPr/>
        </p:nvSpPr>
        <p:spPr>
          <a:xfrm>
            <a:off x="749694" y="2431183"/>
            <a:ext cx="425238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AU" dirty="0"/>
          </a:p>
          <a:p>
            <a:r>
              <a:rPr lang="en-AU" sz="2400" dirty="0"/>
              <a:t>Notes on Behavioural Economics</a:t>
            </a:r>
          </a:p>
          <a:p>
            <a:endParaRPr lang="en-AU" sz="2400" dirty="0"/>
          </a:p>
          <a:p>
            <a:r>
              <a:rPr lang="en-AU" sz="2400" dirty="0"/>
              <a:t>Jason Collins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E05B01-79FD-0AA0-D92E-CBE692983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6555" y="1754966"/>
            <a:ext cx="5103034" cy="510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832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4">
            <a:extLst>
              <a:ext uri="{FF2B5EF4-FFF2-40B4-BE49-F238E27FC236}">
                <a16:creationId xmlns:a16="http://schemas.microsoft.com/office/drawing/2014/main" id="{81B7D44C-4D8B-E6D8-61B3-39500923451D}"/>
              </a:ext>
            </a:extLst>
          </p:cNvPr>
          <p:cNvSpPr txBox="1">
            <a:spLocks/>
          </p:cNvSpPr>
          <p:nvPr/>
        </p:nvSpPr>
        <p:spPr>
          <a:xfrm>
            <a:off x="1287227" y="2360985"/>
            <a:ext cx="9499836" cy="11747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AU" sz="18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2800" dirty="0"/>
              <a:t>You have not checked your share portfolio in a while. You expect it is worth around $40,000. Today when you check, it is worth $30,000. Do you feel rich or poor?</a:t>
            </a:r>
          </a:p>
        </p:txBody>
      </p:sp>
    </p:spTree>
    <p:extLst>
      <p:ext uri="{BB962C8B-B14F-4D97-AF65-F5344CB8AC3E}">
        <p14:creationId xmlns:p14="http://schemas.microsoft.com/office/powerpoint/2010/main" val="2998802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4">
            <a:extLst>
              <a:ext uri="{FF2B5EF4-FFF2-40B4-BE49-F238E27FC236}">
                <a16:creationId xmlns:a16="http://schemas.microsoft.com/office/drawing/2014/main" id="{81B7D44C-4D8B-E6D8-61B3-39500923451D}"/>
              </a:ext>
            </a:extLst>
          </p:cNvPr>
          <p:cNvSpPr txBox="1">
            <a:spLocks/>
          </p:cNvSpPr>
          <p:nvPr/>
        </p:nvSpPr>
        <p:spPr>
          <a:xfrm>
            <a:off x="1287227" y="3189665"/>
            <a:ext cx="9842736" cy="11747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AU" sz="18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>
              <a:cs typeface="Arial"/>
            </a:endParaRPr>
          </a:p>
        </p:txBody>
      </p:sp>
      <p:sp>
        <p:nvSpPr>
          <p:cNvPr id="9" name="Text Placeholder 24">
            <a:extLst>
              <a:ext uri="{FF2B5EF4-FFF2-40B4-BE49-F238E27FC236}">
                <a16:creationId xmlns:a16="http://schemas.microsoft.com/office/drawing/2014/main" id="{8822B75F-AB1A-2C41-BD70-A4A4532D5B12}"/>
              </a:ext>
            </a:extLst>
          </p:cNvPr>
          <p:cNvSpPr txBox="1">
            <a:spLocks/>
          </p:cNvSpPr>
          <p:nvPr/>
        </p:nvSpPr>
        <p:spPr>
          <a:xfrm>
            <a:off x="1287227" y="2360985"/>
            <a:ext cx="9485548" cy="11747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AU" sz="18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2800" dirty="0"/>
              <a:t>You have not checked your share portfolio in a while. You expect it is worth around $20,000. Today when you check, it is worth $30,000. Do you feel rich or poor?</a:t>
            </a:r>
            <a:endParaRPr lang="en-US" sz="28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29831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4">
            <a:extLst>
              <a:ext uri="{FF2B5EF4-FFF2-40B4-BE49-F238E27FC236}">
                <a16:creationId xmlns:a16="http://schemas.microsoft.com/office/drawing/2014/main" id="{81B7D44C-4D8B-E6D8-61B3-39500923451D}"/>
              </a:ext>
            </a:extLst>
          </p:cNvPr>
          <p:cNvSpPr txBox="1">
            <a:spLocks/>
          </p:cNvSpPr>
          <p:nvPr/>
        </p:nvSpPr>
        <p:spPr>
          <a:xfrm>
            <a:off x="1287227" y="3189665"/>
            <a:ext cx="9842736" cy="11747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AU" sz="18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>
              <a:cs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 Placeholder 24">
                <a:extLst>
                  <a:ext uri="{FF2B5EF4-FFF2-40B4-BE49-F238E27FC236}">
                    <a16:creationId xmlns:a16="http://schemas.microsoft.com/office/drawing/2014/main" id="{8822B75F-AB1A-2C41-BD70-A4A4532D5B1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87227" y="2360985"/>
                <a:ext cx="9485548" cy="117479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1200"/>
                  </a:spcAft>
                  <a:buFont typeface="Arial" panose="020B0604020202020204" pitchFamily="34" charset="0"/>
                  <a:buNone/>
                  <a:defRPr lang="en-AU" sz="18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AU" sz="4000" i="1" dirty="0" smtClean="0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en-AU" sz="4000" i="1" dirty="0" smtClean="0">
                          <a:latin typeface="Cambria Math" panose="02040503050406030204" pitchFamily="18" charset="0"/>
                        </a:rPr>
                        <m:t>($30,000)</m:t>
                      </m:r>
                    </m:oMath>
                  </m:oMathPara>
                </a14:m>
                <a:endParaRPr lang="en-AU" sz="4000" dirty="0"/>
              </a:p>
            </p:txBody>
          </p:sp>
        </mc:Choice>
        <mc:Fallback xmlns="">
          <p:sp>
            <p:nvSpPr>
              <p:cNvPr id="9" name="Text Placeholder 24">
                <a:extLst>
                  <a:ext uri="{FF2B5EF4-FFF2-40B4-BE49-F238E27FC236}">
                    <a16:creationId xmlns:a16="http://schemas.microsoft.com/office/drawing/2014/main" id="{8822B75F-AB1A-2C41-BD70-A4A4532D5B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7227" y="2360985"/>
                <a:ext cx="9485548" cy="1174794"/>
              </a:xfrm>
              <a:prstGeom prst="rect">
                <a:avLst/>
              </a:prstGeom>
              <a:blipFill>
                <a:blip r:embed="rId2"/>
                <a:stretch>
                  <a:fillRect l="-802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32017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4">
            <a:extLst>
              <a:ext uri="{FF2B5EF4-FFF2-40B4-BE49-F238E27FC236}">
                <a16:creationId xmlns:a16="http://schemas.microsoft.com/office/drawing/2014/main" id="{81B7D44C-4D8B-E6D8-61B3-39500923451D}"/>
              </a:ext>
            </a:extLst>
          </p:cNvPr>
          <p:cNvSpPr txBox="1">
            <a:spLocks/>
          </p:cNvSpPr>
          <p:nvPr/>
        </p:nvSpPr>
        <p:spPr>
          <a:xfrm>
            <a:off x="1287227" y="3189665"/>
            <a:ext cx="9842736" cy="11747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AU" sz="18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>
              <a:cs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 Placeholder 24">
                <a:extLst>
                  <a:ext uri="{FF2B5EF4-FFF2-40B4-BE49-F238E27FC236}">
                    <a16:creationId xmlns:a16="http://schemas.microsoft.com/office/drawing/2014/main" id="{8822B75F-AB1A-2C41-BD70-A4A4532D5B1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87227" y="2360985"/>
                <a:ext cx="9485548" cy="117479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1200"/>
                  </a:spcAft>
                  <a:buFont typeface="Arial" panose="020B0604020202020204" pitchFamily="34" charset="0"/>
                  <a:buNone/>
                  <a:defRPr lang="en-AU" sz="18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AU" sz="4000" i="1" dirty="0" smtClean="0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en-AU" sz="4000" i="1" dirty="0" smtClean="0">
                          <a:latin typeface="Cambria Math" panose="02040503050406030204" pitchFamily="18" charset="0"/>
                        </a:rPr>
                        <m:t>($30,000)</m:t>
                      </m:r>
                    </m:oMath>
                  </m:oMathPara>
                </a14:m>
                <a:endParaRPr lang="en-AU" sz="4000" dirty="0"/>
              </a:p>
              <a:p>
                <a:endParaRPr lang="en-AU" sz="4000" dirty="0">
                  <a:cs typeface="Arial"/>
                </a:endParaRPr>
              </a:p>
              <a:p>
                <a14:m>
                  <m:oMath xmlns:m="http://schemas.openxmlformats.org/officeDocument/2006/math">
                    <m:r>
                      <a:rPr lang="en-AU" sz="4000" i="1" dirty="0" smtClean="0">
                        <a:latin typeface="Cambria Math" panose="02040503050406030204" pitchFamily="18" charset="0"/>
                        <a:cs typeface="Arial"/>
                      </a:rPr>
                      <m:t>𝑣</m:t>
                    </m:r>
                    <m:r>
                      <a:rPr lang="en-AU" sz="4000" i="1" dirty="0" smtClean="0">
                        <a:latin typeface="Cambria Math" panose="02040503050406030204" pitchFamily="18" charset="0"/>
                        <a:cs typeface="Arial"/>
                      </a:rPr>
                      <m:t>($10,000) </m:t>
                    </m:r>
                  </m:oMath>
                </a14:m>
                <a:r>
                  <a:rPr lang="en-AU" sz="4000" dirty="0">
                    <a:cs typeface="Arial"/>
                  </a:rPr>
                  <a:t>or </a:t>
                </a:r>
                <a14:m>
                  <m:oMath xmlns:m="http://schemas.openxmlformats.org/officeDocument/2006/math">
                    <m:r>
                      <a:rPr lang="en-AU" sz="4000" i="1" dirty="0" smtClean="0">
                        <a:latin typeface="Cambria Math" panose="02040503050406030204" pitchFamily="18" charset="0"/>
                        <a:cs typeface="Arial"/>
                      </a:rPr>
                      <m:t>𝑣</m:t>
                    </m:r>
                    <m:r>
                      <a:rPr lang="en-AU" sz="4000" i="1" dirty="0" smtClean="0">
                        <a:latin typeface="Cambria Math" panose="02040503050406030204" pitchFamily="18" charset="0"/>
                        <a:cs typeface="Arial"/>
                      </a:rPr>
                      <m:t>(−$10,000)</m:t>
                    </m:r>
                  </m:oMath>
                </a14:m>
                <a:endParaRPr lang="en-US" sz="4000" dirty="0">
                  <a:cs typeface="Arial"/>
                </a:endParaRPr>
              </a:p>
            </p:txBody>
          </p:sp>
        </mc:Choice>
        <mc:Fallback xmlns="">
          <p:sp>
            <p:nvSpPr>
              <p:cNvPr id="9" name="Text Placeholder 24">
                <a:extLst>
                  <a:ext uri="{FF2B5EF4-FFF2-40B4-BE49-F238E27FC236}">
                    <a16:creationId xmlns:a16="http://schemas.microsoft.com/office/drawing/2014/main" id="{8822B75F-AB1A-2C41-BD70-A4A4532D5B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7227" y="2360985"/>
                <a:ext cx="9485548" cy="1174794"/>
              </a:xfrm>
              <a:prstGeom prst="rect">
                <a:avLst/>
              </a:prstGeom>
              <a:blipFill>
                <a:blip r:embed="rId2"/>
                <a:stretch>
                  <a:fillRect l="-802" b="-120213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23741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4">
            <a:extLst>
              <a:ext uri="{FF2B5EF4-FFF2-40B4-BE49-F238E27FC236}">
                <a16:creationId xmlns:a16="http://schemas.microsoft.com/office/drawing/2014/main" id="{34FDAB26-54DF-2CAD-770B-DCD162483A7D}"/>
              </a:ext>
            </a:extLst>
          </p:cNvPr>
          <p:cNvSpPr txBox="1">
            <a:spLocks/>
          </p:cNvSpPr>
          <p:nvPr/>
        </p:nvSpPr>
        <p:spPr>
          <a:xfrm>
            <a:off x="1287227" y="3189665"/>
            <a:ext cx="10957594" cy="11747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AU" sz="18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157297" indent="-285750">
              <a:buFont typeface="Arial" panose="020B0604020202020204" pitchFamily="34" charset="0"/>
              <a:buChar char="•"/>
              <a:tabLst>
                <a:tab pos="310820" algn="l"/>
              </a:tabLst>
            </a:pPr>
            <a:r>
              <a:rPr lang="en-AU" sz="2800" dirty="0">
                <a:cs typeface="Arial"/>
              </a:rPr>
              <a:t>The status quo</a:t>
            </a:r>
          </a:p>
          <a:p>
            <a:pPr marL="285750" marR="157297" indent="-285750">
              <a:buFont typeface="Arial" panose="020B0604020202020204" pitchFamily="34" charset="0"/>
              <a:buChar char="•"/>
              <a:tabLst>
                <a:tab pos="310820" algn="l"/>
              </a:tabLst>
            </a:pPr>
            <a:r>
              <a:rPr lang="en-AU" sz="2800" dirty="0">
                <a:cs typeface="Arial"/>
              </a:rPr>
              <a:t>Lagged consumption</a:t>
            </a:r>
          </a:p>
          <a:p>
            <a:pPr marL="285750" marR="157297" indent="-285750">
              <a:buFont typeface="Arial" panose="020B0604020202020204" pitchFamily="34" charset="0"/>
              <a:buChar char="•"/>
              <a:tabLst>
                <a:tab pos="310820" algn="l"/>
              </a:tabLst>
            </a:pPr>
            <a:r>
              <a:rPr lang="en-AU" sz="2800" dirty="0">
                <a:cs typeface="Arial"/>
              </a:rPr>
              <a:t>Goals</a:t>
            </a:r>
          </a:p>
          <a:p>
            <a:pPr marL="285750" marR="157297" indent="-285750">
              <a:buFont typeface="Arial" panose="020B0604020202020204" pitchFamily="34" charset="0"/>
              <a:buChar char="•"/>
              <a:tabLst>
                <a:tab pos="310820" algn="l"/>
              </a:tabLst>
            </a:pPr>
            <a:r>
              <a:rPr lang="en-AU" sz="2800" dirty="0">
                <a:cs typeface="Arial"/>
              </a:rPr>
              <a:t>Recent expectations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5391EF-EAA9-DC3E-C069-2062999FCBED}"/>
              </a:ext>
            </a:extLst>
          </p:cNvPr>
          <p:cNvSpPr txBox="1"/>
          <p:nvPr/>
        </p:nvSpPr>
        <p:spPr>
          <a:xfrm>
            <a:off x="1287227" y="1662545"/>
            <a:ext cx="65950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800" dirty="0"/>
              <a:t>Reference dependence</a:t>
            </a:r>
          </a:p>
        </p:txBody>
      </p:sp>
    </p:spTree>
    <p:extLst>
      <p:ext uri="{BB962C8B-B14F-4D97-AF65-F5344CB8AC3E}">
        <p14:creationId xmlns:p14="http://schemas.microsoft.com/office/powerpoint/2010/main" val="3554050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bicycle, outdoor, outdoor object&#10;&#10;Description automatically generated">
            <a:extLst>
              <a:ext uri="{FF2B5EF4-FFF2-40B4-BE49-F238E27FC236}">
                <a16:creationId xmlns:a16="http://schemas.microsoft.com/office/drawing/2014/main" id="{9CBB1AC2-C373-AF20-3332-2F1C217868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875"/>
          <a:stretch/>
        </p:blipFill>
        <p:spPr>
          <a:xfrm>
            <a:off x="2601478" y="0"/>
            <a:ext cx="69890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681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iagram, engineering drawing&#10;&#10;Description automatically generated">
            <a:extLst>
              <a:ext uri="{FF2B5EF4-FFF2-40B4-BE49-F238E27FC236}">
                <a16:creationId xmlns:a16="http://schemas.microsoft.com/office/drawing/2014/main" id="{D8095601-8D74-C4CE-D67D-98D3F1265A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875"/>
          <a:stretch/>
        </p:blipFill>
        <p:spPr>
          <a:xfrm>
            <a:off x="2601478" y="0"/>
            <a:ext cx="698904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4">
            <a:extLst>
              <a:ext uri="{FF2B5EF4-FFF2-40B4-BE49-F238E27FC236}">
                <a16:creationId xmlns:a16="http://schemas.microsoft.com/office/drawing/2014/main" id="{7599FDB5-B919-B824-90C0-C061DCE36A5A}"/>
              </a:ext>
            </a:extLst>
          </p:cNvPr>
          <p:cNvSpPr txBox="1">
            <a:spLocks/>
          </p:cNvSpPr>
          <p:nvPr/>
        </p:nvSpPr>
        <p:spPr>
          <a:xfrm>
            <a:off x="1287227" y="1503733"/>
            <a:ext cx="10114198" cy="11747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AU" sz="18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2800" dirty="0">
                <a:solidFill>
                  <a:schemeClr val="tx1"/>
                </a:solidFill>
              </a:rPr>
              <a:t>Sally and Trish both follow workout plans that usually involve doing 25 sit-ups. </a:t>
            </a:r>
          </a:p>
          <a:p>
            <a:r>
              <a:rPr lang="en-AU" sz="2800" dirty="0">
                <a:solidFill>
                  <a:schemeClr val="tx1"/>
                </a:solidFill>
              </a:rPr>
              <a:t>One day, Sally sets a goal of performing 31 sit-ups. She finds herself very tired after performing 35 sit-ups and stops. </a:t>
            </a:r>
          </a:p>
          <a:p>
            <a:r>
              <a:rPr lang="en-AU" sz="2800" dirty="0">
                <a:solidFill>
                  <a:schemeClr val="tx1"/>
                </a:solidFill>
              </a:rPr>
              <a:t>Trish sets a goal of performing 39 sit-ups. She finds herself very tired after performing 35 sit-ups and stops.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211">
      <a:dk1>
        <a:srgbClr val="000000"/>
      </a:dk1>
      <a:lt1>
        <a:srgbClr val="FFFFFF"/>
      </a:lt1>
      <a:dk2>
        <a:srgbClr val="323232"/>
      </a:dk2>
      <a:lt2>
        <a:srgbClr val="B2B2B2"/>
      </a:lt2>
      <a:accent1>
        <a:srgbClr val="0F4BEB"/>
      </a:accent1>
      <a:accent2>
        <a:srgbClr val="FF2305"/>
      </a:accent2>
      <a:accent3>
        <a:srgbClr val="000000"/>
      </a:accent3>
      <a:accent4>
        <a:srgbClr val="FAF528"/>
      </a:accent4>
      <a:accent5>
        <a:srgbClr val="09D369"/>
      </a:accent5>
      <a:accent6>
        <a:srgbClr val="FF9600"/>
      </a:accent6>
      <a:hlink>
        <a:srgbClr val="00B7E0"/>
      </a:hlink>
      <a:folHlink>
        <a:srgbClr val="00B7E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1 UTS Powerpoint template_16x9_C" id="{EA956CE0-7F49-FD41-9C98-C395F5454CD1}" vid="{8DF70025-42FC-C04B-AAEE-317C2426C9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13078</TotalTime>
  <Words>172</Words>
  <Application>Microsoft Macintosh PowerPoint</Application>
  <PresentationFormat>Widescreen</PresentationFormat>
  <Paragraphs>19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Cambria Math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Behavioural Economics 23005</dc:title>
  <dc:creator>Jason Collins</dc:creator>
  <cp:lastModifiedBy>Jason Collins</cp:lastModifiedBy>
  <cp:revision>50</cp:revision>
  <dcterms:created xsi:type="dcterms:W3CDTF">2022-02-14T06:08:26Z</dcterms:created>
  <dcterms:modified xsi:type="dcterms:W3CDTF">2023-04-18T09:55:07Z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a4f0713-8a76-46fc-9033-3e1b6c45971d_Enabled">
    <vt:lpwstr>true</vt:lpwstr>
  </property>
  <property fmtid="{D5CDD505-2E9C-101B-9397-08002B2CF9AE}" pid="3" name="MSIP_Label_ba4f0713-8a76-46fc-9033-3e1b6c45971d_SetDate">
    <vt:lpwstr>2021-06-10T03:39:58Z</vt:lpwstr>
  </property>
  <property fmtid="{D5CDD505-2E9C-101B-9397-08002B2CF9AE}" pid="4" name="MSIP_Label_ba4f0713-8a76-46fc-9033-3e1b6c45971d_Method">
    <vt:lpwstr>Privileged</vt:lpwstr>
  </property>
  <property fmtid="{D5CDD505-2E9C-101B-9397-08002B2CF9AE}" pid="5" name="MSIP_Label_ba4f0713-8a76-46fc-9033-3e1b6c45971d_Name">
    <vt:lpwstr>UTS-Public</vt:lpwstr>
  </property>
  <property fmtid="{D5CDD505-2E9C-101B-9397-08002B2CF9AE}" pid="6" name="MSIP_Label_ba4f0713-8a76-46fc-9033-3e1b6c45971d_SiteId">
    <vt:lpwstr>e8911c26-cf9f-4a9c-878e-527807be8791</vt:lpwstr>
  </property>
  <property fmtid="{D5CDD505-2E9C-101B-9397-08002B2CF9AE}" pid="7" name="MSIP_Label_ba4f0713-8a76-46fc-9033-3e1b6c45971d_ActionId">
    <vt:lpwstr>6ab3b3b8-caa6-4a18-863c-f302df8f3726</vt:lpwstr>
  </property>
  <property fmtid="{D5CDD505-2E9C-101B-9397-08002B2CF9AE}" pid="8" name="MSIP_Label_ba4f0713-8a76-46fc-9033-3e1b6c45971d_ContentBits">
    <vt:lpwstr>0</vt:lpwstr>
  </property>
</Properties>
</file>

<file path=docProps/thumbnail.jpeg>
</file>